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17"/>
      <p:bold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SemiBold" panose="000007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65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60aa46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60aa46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5c682d29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5c682d29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5c682d29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5c682d29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5c682d29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5c682d29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5c682d29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5c682d29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5c682d2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5c682d2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5c682d2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5c682d2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311700" y="1841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1841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4201" y="423435"/>
            <a:ext cx="1188301" cy="33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4201" y="423435"/>
            <a:ext cx="1188301" cy="33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8414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Char char="●"/>
              <a:defRPr sz="18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○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■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●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○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■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●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○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Char char="■"/>
              <a:defRPr sz="14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54201" y="423435"/>
            <a:ext cx="1188301" cy="335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841429"/>
            <a:ext cx="8520600" cy="21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FRONTEND WEB DEVELOPMENT - ADVANCED</a:t>
            </a:r>
            <a:endParaRPr sz="4000"/>
          </a:p>
        </p:txBody>
      </p:sp>
      <p:sp>
        <p:nvSpPr>
          <p:cNvPr id="65" name="Google Shape;65;p14"/>
          <p:cNvSpPr txBox="1"/>
          <p:nvPr/>
        </p:nvSpPr>
        <p:spPr>
          <a:xfrm>
            <a:off x="2855725" y="4331375"/>
            <a:ext cx="345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Course Orientation</a:t>
            </a:r>
            <a:endParaRPr sz="2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 title="ChatGPT Image Jan 9, 2026, 12_34_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0" y="1084175"/>
            <a:ext cx="8118751" cy="54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46D8F-4104-5350-F767-63CBDF9026D0}"/>
              </a:ext>
            </a:extLst>
          </p:cNvPr>
          <p:cNvSpPr txBox="1"/>
          <p:nvPr/>
        </p:nvSpPr>
        <p:spPr>
          <a:xfrm>
            <a:off x="2286000" y="551221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effectLst/>
                <a:latin typeface="figTree"/>
              </a:rPr>
              <a:t>Interior</a:t>
            </a:r>
            <a:r>
              <a:rPr lang="en-IN" sz="2800" b="0" i="0" dirty="0">
                <a:effectLst/>
                <a:latin typeface="figTree"/>
              </a:rPr>
              <a:t> (Complex UI features)</a:t>
            </a:r>
            <a:endParaRPr lang="en-IN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title="ChatGPT Image Jan 9, 2026, 12_37_0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99" y="1007700"/>
            <a:ext cx="8306700" cy="5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99BDC-7DAC-99C8-2157-49116786D923}"/>
              </a:ext>
            </a:extLst>
          </p:cNvPr>
          <p:cNvSpPr txBox="1"/>
          <p:nvPr/>
        </p:nvSpPr>
        <p:spPr>
          <a:xfrm>
            <a:off x="770340" y="5471858"/>
            <a:ext cx="7942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  <a:latin typeface="figTree"/>
              </a:rPr>
              <a:t>Smart Systems</a:t>
            </a:r>
            <a:r>
              <a:rPr lang="en-US" sz="2800" b="0" i="0" dirty="0">
                <a:effectLst/>
                <a:latin typeface="figTree"/>
              </a:rPr>
              <a:t> (State management, real-time, auth)</a:t>
            </a:r>
            <a:endParaRPr lang="en-IN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747ACE-32C6-609E-0FBB-14B0EE2EC621}"/>
              </a:ext>
            </a:extLst>
          </p:cNvPr>
          <p:cNvSpPr txBox="1"/>
          <p:nvPr/>
        </p:nvSpPr>
        <p:spPr>
          <a:xfrm>
            <a:off x="349623" y="570345"/>
            <a:ext cx="8444753" cy="5932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900"/>
              </a:spcAft>
              <a:buNone/>
            </a:pPr>
            <a:r>
              <a:rPr lang="en-US" sz="3200" b="1" i="0" dirty="0">
                <a:effectLst/>
                <a:latin typeface="+mj-lt"/>
              </a:rPr>
              <a:t>Assessments</a:t>
            </a:r>
          </a:p>
          <a:p>
            <a:pPr algn="l"/>
            <a:r>
              <a:rPr lang="en-US" sz="2000" b="1" i="0" dirty="0">
                <a:effectLst/>
                <a:latin typeface="+mj-lt"/>
              </a:rPr>
              <a:t>Quizzes:</a:t>
            </a:r>
          </a:p>
          <a:p>
            <a:pPr algn="l"/>
            <a:r>
              <a:rPr lang="en-US" sz="2000" b="0" i="0" dirty="0">
                <a:effectLst/>
                <a:latin typeface="+mj-lt"/>
              </a:rPr>
              <a:t>Regular quizzes will test your understanding of core concepts, syntax, and theoretical principles covered in each learning unit and module. These are designed to help you self-assess and solidify foundational knowledge.</a:t>
            </a:r>
          </a:p>
          <a:p>
            <a:pPr algn="l"/>
            <a:endParaRPr lang="en-US" sz="2000" b="0" i="0" dirty="0">
              <a:effectLst/>
              <a:latin typeface="+mj-lt"/>
            </a:endParaRPr>
          </a:p>
          <a:p>
            <a:pPr algn="l"/>
            <a:r>
              <a:rPr lang="en-US" sz="2000" b="1" i="0" dirty="0">
                <a:effectLst/>
                <a:latin typeface="+mj-lt"/>
              </a:rPr>
              <a:t>Programming Multi-File (PMF) Assignments:</a:t>
            </a:r>
          </a:p>
          <a:p>
            <a:pPr algn="l"/>
            <a:r>
              <a:rPr lang="en-US" sz="2000" b="0" i="0" dirty="0">
                <a:effectLst/>
                <a:latin typeface="+mj-lt"/>
              </a:rPr>
              <a:t>These assignments will challenge you to build features or small applications requiring you to manage code across multiple files and modules, simulating real-world project structures. This assesses your ability to organize code and understand dependencies.</a:t>
            </a:r>
          </a:p>
          <a:p>
            <a:pPr algn="l"/>
            <a:endParaRPr lang="en-US" sz="2000" b="0" i="0" dirty="0">
              <a:effectLst/>
              <a:latin typeface="+mj-lt"/>
            </a:endParaRPr>
          </a:p>
          <a:p>
            <a:pPr algn="l"/>
            <a:r>
              <a:rPr lang="en-US" sz="2000" b="1" i="0" dirty="0">
                <a:effectLst/>
                <a:latin typeface="+mj-lt"/>
              </a:rPr>
              <a:t>File Upload Questions / Projects:</a:t>
            </a:r>
          </a:p>
          <a:p>
            <a:pPr algn="l"/>
            <a:r>
              <a:rPr lang="en-US" sz="2000" b="0" i="0" dirty="0">
                <a:effectLst/>
                <a:latin typeface="+mj-lt"/>
              </a:rPr>
              <a:t>For larger projects and module-ending assessments, you will submit your complete codebase (e.g., as a zip file or GitHub repository link). This allows for a holistic evaluation of your architectural choices, code quality, functionality, and adherence to best practices.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75E0-AD4B-32F0-640E-290660FC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latin typeface="Montserrat" panose="00000500000000000000" pitchFamily="2" charset="0"/>
              </a:rPr>
              <a:t>Mentor-led vs Mentor-guided sessions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2F5F9-2E42-DD6B-4888-0BEED396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04633"/>
            <a:ext cx="8520600" cy="455520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br>
              <a:rPr lang="en-US" sz="1100" dirty="0"/>
            </a:br>
            <a:endParaRPr lang="en-US" sz="1100" dirty="0"/>
          </a:p>
          <a:p>
            <a:pPr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5600" b="1" dirty="0">
                <a:solidFill>
                  <a:srgbClr val="FF0000"/>
                </a:solidFill>
                <a:latin typeface="+mn-lt"/>
              </a:rPr>
              <a:t>Mentor-led sessions (Earlier called Live Sessions)</a:t>
            </a:r>
            <a:endParaRPr lang="en-US" sz="5600" dirty="0">
              <a:latin typeface="+mn-lt"/>
            </a:endParaRPr>
          </a:p>
          <a:p>
            <a:pPr fontAlgn="base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rgbClr val="595959"/>
                </a:solidFill>
                <a:latin typeface="+mn-lt"/>
              </a:rPr>
              <a:t>Mentor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leads the session fully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, explains concepts, and guides discussions.</a:t>
            </a:r>
          </a:p>
          <a:p>
            <a:pPr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rgbClr val="595959"/>
                </a:solidFill>
                <a:latin typeface="+mn-lt"/>
              </a:rPr>
              <a:t>You participate, ask questions, and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practice in real-time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.</a:t>
            </a:r>
          </a:p>
          <a:p>
            <a:pPr fontAlgn="base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5600" b="1" dirty="0">
                <a:solidFill>
                  <a:srgbClr val="595959"/>
                </a:solidFill>
                <a:latin typeface="+mn-lt"/>
              </a:rPr>
              <a:t>Why it matters: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 You gain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clarity, confidence, and hands-on understanding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 from guided learning.</a:t>
            </a:r>
            <a:endParaRPr lang="en-US" sz="5600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5600" b="1" dirty="0">
                <a:solidFill>
                  <a:srgbClr val="FF0000"/>
                </a:solidFill>
                <a:latin typeface="+mn-lt"/>
              </a:rPr>
              <a:t>Mentor-guided sessions (Earlier called Self-Learning Sessions)</a:t>
            </a:r>
            <a:endParaRPr lang="en-US" sz="5600" dirty="0">
              <a:latin typeface="+mn-lt"/>
            </a:endParaRPr>
          </a:p>
          <a:p>
            <a:pPr fontAlgn="base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rgbClr val="595959"/>
                </a:solidFill>
                <a:latin typeface="+mn-lt"/>
              </a:rPr>
              <a:t>Mentor gives a short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introduction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, then you learn by yourself - with the mentor available to guide you.</a:t>
            </a:r>
          </a:p>
          <a:p>
            <a:pPr fontAlgn="base"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rgbClr val="595959"/>
                </a:solidFill>
                <a:latin typeface="+mn-lt"/>
              </a:rPr>
              <a:t>If something is unclear, you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reach out to the mentor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 to get clarity.</a:t>
            </a:r>
            <a:br>
              <a:rPr lang="en-US" sz="5600" dirty="0">
                <a:solidFill>
                  <a:srgbClr val="595959"/>
                </a:solidFill>
                <a:latin typeface="+mn-lt"/>
              </a:rPr>
            </a:br>
            <a:r>
              <a:rPr lang="en-US" sz="5600" b="1" dirty="0">
                <a:solidFill>
                  <a:srgbClr val="595959"/>
                </a:solidFill>
                <a:latin typeface="+mn-lt"/>
              </a:rPr>
              <a:t>Why it matters: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 You control your learning. It trains you to </a:t>
            </a:r>
            <a:r>
              <a:rPr lang="en-US" sz="5600" b="1" dirty="0">
                <a:solidFill>
                  <a:srgbClr val="595959"/>
                </a:solidFill>
                <a:latin typeface="+mn-lt"/>
              </a:rPr>
              <a:t>think independently, solve problems, and learn actively</a:t>
            </a:r>
            <a:r>
              <a:rPr lang="en-US" sz="5600" dirty="0">
                <a:solidFill>
                  <a:srgbClr val="595959"/>
                </a:solidFill>
                <a:latin typeface="+mn-lt"/>
              </a:rPr>
              <a:t>.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600" b="1" dirty="0">
                <a:solidFill>
                  <a:srgbClr val="FF0000"/>
                </a:solidFill>
                <a:latin typeface="+mn-lt"/>
              </a:rPr>
              <a:t>Mentor Led sessions = understand and apply;   Mentor guided sessions = explore and question</a:t>
            </a:r>
            <a:endParaRPr lang="en-US" sz="5600" dirty="0">
              <a:latin typeface="+mn-lt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600" dirty="0">
                <a:solidFill>
                  <a:srgbClr val="000000"/>
                </a:solidFill>
                <a:latin typeface="+mn-lt"/>
              </a:rPr>
              <a:t>Both are essential to </a:t>
            </a:r>
            <a:r>
              <a:rPr lang="en-US" sz="5600" b="1" dirty="0">
                <a:solidFill>
                  <a:srgbClr val="000000"/>
                </a:solidFill>
                <a:latin typeface="+mn-lt"/>
              </a:rPr>
              <a:t>truly grasp the subject and build skills</a:t>
            </a:r>
            <a:r>
              <a:rPr lang="en-US" sz="5600" dirty="0">
                <a:solidFill>
                  <a:srgbClr val="000000"/>
                </a:solidFill>
                <a:latin typeface="+mn-lt"/>
              </a:rPr>
              <a:t>.</a:t>
            </a:r>
            <a:endParaRPr lang="en-US" sz="5600" dirty="0">
              <a:latin typeface="+mn-lt"/>
            </a:endParaRPr>
          </a:p>
          <a:p>
            <a:pPr>
              <a:buNone/>
            </a:pPr>
            <a:br>
              <a:rPr lang="en-US" sz="5600" dirty="0">
                <a:latin typeface="+mn-lt"/>
              </a:rPr>
            </a:br>
            <a:endParaRPr lang="en-IN" sz="5600" dirty="0">
              <a:latin typeface="+mn-lt"/>
            </a:endParaRPr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23186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Final Takeaway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8414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31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Think beyond UI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Design for scale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Make intentional decisions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Build like an architect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3636"/>
              <a:buNone/>
            </a:pPr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Course Vision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174789" y="274320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83575" y="2115500"/>
            <a:ext cx="8653200" cy="29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Move from frontend developer to frontend architect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Build scalable, high‑performance applications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Think in terms of architecture, not just UI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Course Vitals</a:t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311700" y="1841989"/>
            <a:ext cx="8520600" cy="4554086"/>
            <a:chOff x="0" y="556"/>
            <a:chExt cx="8520600" cy="4554086"/>
          </a:xfrm>
        </p:grpSpPr>
        <p:sp>
          <p:nvSpPr>
            <p:cNvPr id="79" name="Google Shape;79;p16"/>
            <p:cNvSpPr/>
            <p:nvPr/>
          </p:nvSpPr>
          <p:spPr>
            <a:xfrm>
              <a:off x="0" y="556"/>
              <a:ext cx="8520600" cy="1301167"/>
            </a:xfrm>
            <a:prstGeom prst="roundRect">
              <a:avLst>
                <a:gd name="adj" fmla="val 10000"/>
              </a:avLst>
            </a:pr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93603" y="293318"/>
              <a:ext cx="715642" cy="71564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502849" y="556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1502849" y="556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700" tIns="137700" rIns="137700" bIns="137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Course: </a:t>
              </a:r>
              <a:r>
                <a:rPr lang="en-US" sz="2500"/>
                <a:t>Frontend Web Development Advanced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0" y="1627016"/>
              <a:ext cx="8520600" cy="1301167"/>
            </a:xfrm>
            <a:prstGeom prst="roundRect">
              <a:avLst>
                <a:gd name="adj" fmla="val 10000"/>
              </a:avLst>
            </a:pr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393603" y="1919778"/>
              <a:ext cx="715642" cy="71564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502849" y="1627016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502849" y="1627016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700" tIns="137700" rIns="137700" bIns="137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</a:rPr>
                <a:t>Duration: 5 Modules + Projects</a:t>
              </a:r>
              <a:endParaRPr sz="25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endParaRPr sz="2500"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0" y="3253475"/>
              <a:ext cx="8520600" cy="1301167"/>
            </a:xfrm>
            <a:prstGeom prst="roundRect">
              <a:avLst>
                <a:gd name="adj" fmla="val 10000"/>
              </a:avLst>
            </a:pr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393603" y="3546238"/>
              <a:ext cx="715642" cy="71564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502849" y="3253475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502849" y="3253475"/>
              <a:ext cx="7017750" cy="1301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700" tIns="137700" rIns="137700" bIns="137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Approach: Project, Challenge &amp; Peer-Based Learning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Prerequisites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1841425"/>
            <a:ext cx="77022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80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HTML, CSS, JavaScript fundamentals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DOM manipulation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Git, VS Code, terminal familiarity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97" name="Google Shape;97;p17" title="ChatGPT Image Jan 9, 2026, 12_10_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800" y="3298801"/>
            <a:ext cx="4943700" cy="32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8981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3636"/>
              <a:buNone/>
            </a:pPr>
            <a:r>
              <a:rPr lang="en-US" sz="4400" b="1">
                <a:latin typeface="Arial"/>
                <a:ea typeface="Arial"/>
                <a:cs typeface="Arial"/>
                <a:sym typeface="Arial"/>
              </a:rPr>
              <a:t>The Architect’s Dilemma</a:t>
            </a:r>
            <a:endParaRPr/>
          </a:p>
        </p:txBody>
      </p:sp>
      <p:pic>
        <p:nvPicPr>
          <p:cNvPr id="103" name="Google Shape;103;p18" title="ChatGPT Image Jan 9, 2026, 12_20_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25" y="1941450"/>
            <a:ext cx="6606225" cy="44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41053" y="2136582"/>
            <a:ext cx="7087159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 5 MODULE JOURNEY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67855-3B14-77AE-DF8A-F59F3027679E}"/>
              </a:ext>
            </a:extLst>
          </p:cNvPr>
          <p:cNvSpPr txBox="1"/>
          <p:nvPr/>
        </p:nvSpPr>
        <p:spPr>
          <a:xfrm>
            <a:off x="779929" y="2988097"/>
            <a:ext cx="77864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  <a:latin typeface="figTree"/>
              </a:rPr>
              <a:t>"Each module builds on previous</a:t>
            </a:r>
            <a:endParaRPr lang="en-US" sz="4000" dirty="0">
              <a:latin typeface="figTree"/>
            </a:endParaRPr>
          </a:p>
          <a:p>
            <a:pPr algn="ctr"/>
            <a:r>
              <a:rPr lang="en-US" sz="4000" b="0" i="0" dirty="0">
                <a:effectLst/>
                <a:latin typeface="figTree"/>
              </a:rPr>
              <a:t>- miss one, struggle with next"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 title="ChatGPT Image Jan 9, 2026, 12_24_4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75" y="1037675"/>
            <a:ext cx="8101275" cy="54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5D099E-B851-453F-B697-3A6E9CB87481}"/>
              </a:ext>
            </a:extLst>
          </p:cNvPr>
          <p:cNvSpPr txBox="1"/>
          <p:nvPr/>
        </p:nvSpPr>
        <p:spPr>
          <a:xfrm>
            <a:off x="2160494" y="5297105"/>
            <a:ext cx="5538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effectLst/>
                <a:latin typeface="figTree"/>
              </a:rPr>
              <a:t>Foundation</a:t>
            </a:r>
            <a:r>
              <a:rPr lang="en-IN" sz="2800" b="0" i="0" dirty="0">
                <a:effectLst/>
                <a:latin typeface="figTree"/>
              </a:rPr>
              <a:t> (JavaScript mastery)</a:t>
            </a:r>
            <a:endParaRPr lang="en-IN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 title="ChatGPT Image Jan 9, 2026, 12_28_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" y="893275"/>
            <a:ext cx="8093426" cy="53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6B553-25A5-A3B5-25A5-4B1CB6834736}"/>
              </a:ext>
            </a:extLst>
          </p:cNvPr>
          <p:cNvSpPr txBox="1"/>
          <p:nvPr/>
        </p:nvSpPr>
        <p:spPr>
          <a:xfrm>
            <a:off x="2241177" y="5297105"/>
            <a:ext cx="5538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effectLst/>
                <a:latin typeface="figTree"/>
              </a:rPr>
              <a:t>Foundation</a:t>
            </a:r>
            <a:r>
              <a:rPr lang="en-IN" sz="2800" b="0" i="0" dirty="0">
                <a:effectLst/>
                <a:latin typeface="figTree"/>
              </a:rPr>
              <a:t> (JavaScript mastery)</a:t>
            </a:r>
            <a:endParaRPr lang="en-IN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 title="ChatGPT Image Jan 9, 2026, 12_32_1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50" y="898175"/>
            <a:ext cx="8118301" cy="54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88E33-FC54-D156-9D1B-B513E4EFF74E}"/>
              </a:ext>
            </a:extLst>
          </p:cNvPr>
          <p:cNvSpPr txBox="1"/>
          <p:nvPr/>
        </p:nvSpPr>
        <p:spPr>
          <a:xfrm>
            <a:off x="2286000" y="53101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effectLst/>
                <a:latin typeface="figTree"/>
              </a:rPr>
              <a:t>Framework</a:t>
            </a:r>
            <a:r>
              <a:rPr lang="en-IN" sz="2800" b="0" i="0" dirty="0">
                <a:effectLst/>
                <a:latin typeface="figTree"/>
              </a:rPr>
              <a:t> (React basics)</a:t>
            </a:r>
            <a:endParaRPr lang="en-IN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_mathesar_pp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430</Words>
  <Application>Microsoft Office PowerPoint</Application>
  <PresentationFormat>On-screen Show (4:3)</PresentationFormat>
  <Paragraphs>49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figTree</vt:lpstr>
      <vt:lpstr>Montserrat ExtraBold</vt:lpstr>
      <vt:lpstr>Montserrat</vt:lpstr>
      <vt:lpstr>Montserrat SemiBold</vt:lpstr>
      <vt:lpstr>Arial</vt:lpstr>
      <vt:lpstr>template_mathesar_ppt</vt:lpstr>
      <vt:lpstr>PowerPoint Presentation</vt:lpstr>
      <vt:lpstr>Course Vision</vt:lpstr>
      <vt:lpstr>Course Vitals</vt:lpstr>
      <vt:lpstr>Prerequisites</vt:lpstr>
      <vt:lpstr>The Architect’s Dilemma</vt:lpstr>
      <vt:lpstr>THE 5 MODULE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Mentor-led vs Mentor-guided sessions 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Gulshan Patel</cp:lastModifiedBy>
  <cp:revision>2</cp:revision>
  <dcterms:modified xsi:type="dcterms:W3CDTF">2026-01-18T13:29:43Z</dcterms:modified>
</cp:coreProperties>
</file>